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2" r:id="rId1"/>
    <p:sldMasterId id="2147483936" r:id="rId2"/>
    <p:sldMasterId id="2147483944" r:id="rId3"/>
    <p:sldMasterId id="2147483948" r:id="rId4"/>
    <p:sldMasterId id="2147483952" r:id="rId5"/>
    <p:sldMasterId id="2147483956" r:id="rId6"/>
    <p:sldMasterId id="2147483940" r:id="rId7"/>
    <p:sldMasterId id="2147483931" r:id="rId8"/>
    <p:sldMasterId id="2147483927" r:id="rId9"/>
  </p:sldMasterIdLst>
  <p:notesMasterIdLst>
    <p:notesMasterId r:id="rId39"/>
  </p:notesMasterIdLst>
  <p:sldIdLst>
    <p:sldId id="269" r:id="rId10"/>
    <p:sldId id="295" r:id="rId11"/>
    <p:sldId id="271" r:id="rId12"/>
    <p:sldId id="294" r:id="rId13"/>
    <p:sldId id="273" r:id="rId14"/>
    <p:sldId id="296" r:id="rId15"/>
    <p:sldId id="272" r:id="rId16"/>
    <p:sldId id="317" r:id="rId17"/>
    <p:sldId id="275" r:id="rId18"/>
    <p:sldId id="299" r:id="rId19"/>
    <p:sldId id="307" r:id="rId20"/>
    <p:sldId id="308" r:id="rId21"/>
    <p:sldId id="309" r:id="rId22"/>
    <p:sldId id="312" r:id="rId23"/>
    <p:sldId id="277" r:id="rId24"/>
    <p:sldId id="278" r:id="rId25"/>
    <p:sldId id="313" r:id="rId26"/>
    <p:sldId id="290" r:id="rId27"/>
    <p:sldId id="314" r:id="rId28"/>
    <p:sldId id="315" r:id="rId29"/>
    <p:sldId id="310" r:id="rId30"/>
    <p:sldId id="311" r:id="rId31"/>
    <p:sldId id="304" r:id="rId32"/>
    <p:sldId id="306" r:id="rId33"/>
    <p:sldId id="302" r:id="rId34"/>
    <p:sldId id="303" r:id="rId35"/>
    <p:sldId id="288" r:id="rId36"/>
    <p:sldId id="316" r:id="rId37"/>
    <p:sldId id="29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6A3B9AB-135B-4370-9987-9FC0CCDDFA32}">
          <p14:sldIdLst>
            <p14:sldId id="269"/>
            <p14:sldId id="295"/>
            <p14:sldId id="271"/>
            <p14:sldId id="294"/>
            <p14:sldId id="273"/>
            <p14:sldId id="296"/>
            <p14:sldId id="272"/>
            <p14:sldId id="317"/>
            <p14:sldId id="275"/>
            <p14:sldId id="299"/>
            <p14:sldId id="307"/>
            <p14:sldId id="308"/>
            <p14:sldId id="309"/>
            <p14:sldId id="312"/>
            <p14:sldId id="277"/>
            <p14:sldId id="278"/>
            <p14:sldId id="313"/>
            <p14:sldId id="290"/>
            <p14:sldId id="314"/>
            <p14:sldId id="315"/>
            <p14:sldId id="310"/>
            <p14:sldId id="311"/>
            <p14:sldId id="304"/>
            <p14:sldId id="306"/>
            <p14:sldId id="302"/>
            <p14:sldId id="303"/>
            <p14:sldId id="288"/>
            <p14:sldId id="316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9E1"/>
    <a:srgbClr val="004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115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AB92D-67B4-4806-86F5-C7D2A35C86F5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FAC6B-5D77-4D50-808F-F520F96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9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778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583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9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585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886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945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162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43C9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2539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59" y="1447802"/>
            <a:ext cx="5688540" cy="1470025"/>
          </a:xfrm>
        </p:spPr>
        <p:txBody>
          <a:bodyPr>
            <a:noAutofit/>
          </a:bodyPr>
          <a:lstStyle>
            <a:lvl1pPr algn="ctr">
              <a:defRPr lang="en-US" sz="3975" kern="1200" dirty="0">
                <a:solidFill>
                  <a:schemeClr val="tx2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7393" y="3064932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19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280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16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069" y="274641"/>
            <a:ext cx="7306732" cy="10969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67" y="1371603"/>
            <a:ext cx="7306733" cy="4038601"/>
          </a:xfrm>
        </p:spPr>
        <p:txBody>
          <a:bodyPr/>
          <a:lstStyle>
            <a:lvl2pPr marL="557213" indent="-214313">
              <a:buFont typeface="Arial" panose="020B0604020202020204" pitchFamily="34" charset="0"/>
              <a:buChar char="•"/>
              <a:defRPr/>
            </a:lvl2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70800" y="477840"/>
            <a:ext cx="4250796" cy="37718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8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35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7" y="304801"/>
            <a:ext cx="8410575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572623" y="304801"/>
            <a:ext cx="2371725" cy="1000123"/>
          </a:xfrm>
        </p:spPr>
        <p:txBody>
          <a:bodyPr/>
          <a:lstStyle>
            <a:lvl1pPr>
              <a:defRPr sz="2100" b="1">
                <a:solidFill>
                  <a:schemeClr val="bg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572624" y="1438279"/>
            <a:ext cx="2371725" cy="3609973"/>
          </a:xfrm>
        </p:spPr>
        <p:txBody>
          <a:bodyPr/>
          <a:lstStyle>
            <a:lvl1pPr marL="0" indent="0">
              <a:buFontTx/>
              <a:buNone/>
              <a:defRPr sz="1800" b="0">
                <a:solidFill>
                  <a:schemeClr val="tx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Copy goes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4936" y="1371601"/>
            <a:ext cx="8410575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4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21935" y="1625601"/>
            <a:ext cx="8373533" cy="106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345267" y="2853266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96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1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304800"/>
            <a:ext cx="10481056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99744" y="1447801"/>
            <a:ext cx="10083123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7553" y="2057402"/>
            <a:ext cx="10095314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809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10566400" cy="10969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3"/>
            <a:ext cx="10566400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95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74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45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51" y="2185078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817" y="337142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639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798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22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823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58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2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jpe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92" y="0"/>
            <a:ext cx="1237569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725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60" r:id="rId2"/>
    <p:sldLayoutId id="2147483924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236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65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104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419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6200"/>
            <a:ext cx="12191994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609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107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63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183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566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371604"/>
            <a:ext cx="10566400" cy="441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363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28" r:id="rId3"/>
    <p:sldLayoutId id="2147483929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ts val="900"/>
        </a:spcBef>
        <a:buFont typeface="Arial" panose="020B0604020202020204" pitchFamily="34" charset="0"/>
        <a:buChar char="•"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baseline="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source=images&amp;cd=&amp;cad=rja&amp;uact=8&amp;ved=&amp;url=http://www.homefundinggroup.co.nz/&amp;psig=AFQjCNEV4HPu4sajKeR-6bEqM5h7rWpNIQ&amp;ust=1467090950068960" TargetMode="Externa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peamerica.org/advocacy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50million.shapeamerica.org/kentucky-health-and-pe-teachers-mobilize/" TargetMode="Externa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iowaahperd.org/" TargetMode="Externa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owapta.org/" TargetMode="External"/><Relationship Id="rId3" Type="http://schemas.openxmlformats.org/officeDocument/2006/relationships/hyperlink" Target="mailto:sarah.taylorwatts@idph.iowa.gov" TargetMode="External"/><Relationship Id="rId7" Type="http://schemas.openxmlformats.org/officeDocument/2006/relationships/hyperlink" Target="http://www.ccsso.org/Who_We_Are/Meet_the_Chiefs.html?State=Iowa%20Department%20of%20Education" TargetMode="External"/><Relationship Id="rId2" Type="http://schemas.openxmlformats.org/officeDocument/2006/relationships/hyperlink" Target="mailto:Cindy.butler@iowa.gov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www.educateiowa.gov/pk-12/content-areas/physical-education" TargetMode="External"/><Relationship Id="rId11" Type="http://schemas.openxmlformats.org/officeDocument/2006/relationships/image" Target="../media/image26.png"/><Relationship Id="rId5" Type="http://schemas.openxmlformats.org/officeDocument/2006/relationships/hyperlink" Target="https://www.educateiowa.gov/" TargetMode="External"/><Relationship Id="rId10" Type="http://schemas.openxmlformats.org/officeDocument/2006/relationships/hyperlink" Target="https://governor.iowa.gov/" TargetMode="External"/><Relationship Id="rId4" Type="http://schemas.openxmlformats.org/officeDocument/2006/relationships/hyperlink" Target="https://www.educateiowa.gov/pk-12/every-student-succeeds-act" TargetMode="External"/><Relationship Id="rId9" Type="http://schemas.openxmlformats.org/officeDocument/2006/relationships/hyperlink" Target="http://www.sai-iowa.org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8666" y="1776790"/>
            <a:ext cx="8373533" cy="1066800"/>
          </a:xfrm>
        </p:spPr>
        <p:txBody>
          <a:bodyPr>
            <a:noAutofit/>
          </a:bodyPr>
          <a:lstStyle/>
          <a:p>
            <a:r>
              <a:rPr lang="en-US" sz="4800" dirty="0"/>
              <a:t>Every Student Succeeds Act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44561" y="3373942"/>
            <a:ext cx="5818383" cy="65179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  <a:latin typeface="Franklin Gothic Book" panose="020B0503020102020204" pitchFamily="34" charset="0"/>
              </a:rPr>
              <a:t>Opportunities for IOWA!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38666" y="2436513"/>
            <a:ext cx="8271932" cy="1693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8665" y="2697286"/>
            <a:ext cx="8829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</a:rPr>
              <a:t>ESSA Impact on Health and Physical Education</a:t>
            </a:r>
          </a:p>
        </p:txBody>
      </p:sp>
    </p:spTree>
    <p:extLst>
      <p:ext uri="{BB962C8B-B14F-4D97-AF65-F5344CB8AC3E}">
        <p14:creationId xmlns:p14="http://schemas.microsoft.com/office/powerpoint/2010/main" val="346178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6" y="274638"/>
            <a:ext cx="10566400" cy="1096962"/>
          </a:xfrm>
        </p:spPr>
        <p:txBody>
          <a:bodyPr/>
          <a:lstStyle/>
          <a:p>
            <a:r>
              <a:rPr lang="en-US" dirty="0"/>
              <a:t>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568" y="1263317"/>
            <a:ext cx="8522370" cy="462395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State Accountability plans must include: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Student assessment scores 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Graduation rates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Assistance to students with academic challenges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Minimum of ONE indicator for school quality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School quality indicator must include at least 3 metrics that show significant differentiation between schools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Opportunity to address school climate, student engagement, or even </a:t>
            </a:r>
            <a:r>
              <a:rPr lang="en-US" sz="2400" b="1" dirty="0"/>
              <a:t>health and physical education</a:t>
            </a:r>
          </a:p>
        </p:txBody>
      </p:sp>
      <p:pic>
        <p:nvPicPr>
          <p:cNvPr id="4" name="Picture 2" descr="http://www.homefundinggroup.co.nz/files/cache/27647ebb41dc5dc70c9d65fa4a68cd14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0" t="12208" r="13285"/>
          <a:stretch/>
        </p:blipFill>
        <p:spPr bwMode="auto">
          <a:xfrm>
            <a:off x="360946" y="1840832"/>
            <a:ext cx="2273969" cy="247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59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800"/>
            <a:ext cx="11023599" cy="1066800"/>
          </a:xfrm>
        </p:spPr>
        <p:txBody>
          <a:bodyPr/>
          <a:lstStyle/>
          <a:p>
            <a:r>
              <a:rPr lang="en-US" dirty="0"/>
              <a:t>State Accountability Plan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326675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b="1" u="sng" dirty="0"/>
              <a:t>Elementary/middle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ELA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Math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Science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ELL proficiency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Academic measure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quality indicator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0" y="1371596"/>
            <a:ext cx="3886200" cy="4038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2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High School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ELA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Math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Science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ELL proficiency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Graduation rate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quality indicator</a:t>
            </a:r>
          </a:p>
        </p:txBody>
      </p:sp>
    </p:spTree>
    <p:extLst>
      <p:ext uri="{BB962C8B-B14F-4D97-AF65-F5344CB8AC3E}">
        <p14:creationId xmlns:p14="http://schemas.microsoft.com/office/powerpoint/2010/main" val="201223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839" y="274641"/>
            <a:ext cx="10566400" cy="1096962"/>
          </a:xfrm>
        </p:spPr>
        <p:txBody>
          <a:bodyPr/>
          <a:lstStyle/>
          <a:p>
            <a:r>
              <a:rPr lang="en-US" dirty="0"/>
              <a:t>School Quality Indicator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1170883"/>
            <a:ext cx="6601522" cy="4449334"/>
          </a:xfrm>
        </p:spPr>
        <p:txBody>
          <a:bodyPr>
            <a:normAutofit fontScale="77500" lnSpcReduction="20000"/>
          </a:bodyPr>
          <a:lstStyle/>
          <a:p>
            <a:pPr marL="457200" indent="-457200"/>
            <a:r>
              <a:rPr lang="en-US" dirty="0"/>
              <a:t>Meaningfully differentiate between schools</a:t>
            </a:r>
          </a:p>
          <a:p>
            <a:pPr marL="457200" indent="-457200"/>
            <a:r>
              <a:rPr lang="en-US" dirty="0"/>
              <a:t>Data assigned by student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b="1" u="sng" dirty="0"/>
              <a:t>Examples of Selected Indicators</a:t>
            </a:r>
          </a:p>
          <a:p>
            <a:pPr marL="457200" indent="-457200"/>
            <a:r>
              <a:rPr lang="en-US" dirty="0"/>
              <a:t>Chronic absenteeism</a:t>
            </a:r>
          </a:p>
          <a:p>
            <a:pPr marL="457200" indent="-457200"/>
            <a:r>
              <a:rPr lang="en-US" dirty="0"/>
              <a:t>School climate</a:t>
            </a:r>
          </a:p>
          <a:p>
            <a:pPr marL="457200" indent="-457200"/>
            <a:r>
              <a:rPr lang="en-US" dirty="0"/>
              <a:t>Teacher/student engagement</a:t>
            </a:r>
          </a:p>
          <a:p>
            <a:pPr marL="457200" indent="-457200"/>
            <a:r>
              <a:rPr lang="en-US" dirty="0"/>
              <a:t>Dropout rates</a:t>
            </a:r>
          </a:p>
          <a:p>
            <a:pPr marL="457200" indent="-457200"/>
            <a:r>
              <a:rPr lang="en-US" i="1" dirty="0"/>
              <a:t>Access to additional programs/courses – such as HPE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b="1" u="sng" dirty="0"/>
              <a:t>Plans submitted to USDE that include PE:</a:t>
            </a:r>
            <a:endParaRPr lang="en-US" i="1" dirty="0"/>
          </a:p>
          <a:p>
            <a:pPr marL="0" indent="0">
              <a:buNone/>
            </a:pPr>
            <a:r>
              <a:rPr lang="en-US" dirty="0"/>
              <a:t>Connecticut, Michigan, Vermont, Louisiana</a:t>
            </a:r>
          </a:p>
        </p:txBody>
      </p:sp>
      <p:pic>
        <p:nvPicPr>
          <p:cNvPr id="1026" name="Picture 2" descr="Image result for wsc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7" t="20729" r="5164" b="8016"/>
          <a:stretch/>
        </p:blipFill>
        <p:spPr bwMode="auto">
          <a:xfrm>
            <a:off x="6934200" y="383443"/>
            <a:ext cx="4785732" cy="487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24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11480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improvement funding – lowest performing 5% of schools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Add </a:t>
            </a:r>
            <a:r>
              <a:rPr lang="en-US" dirty="0" err="1"/>
              <a:t>add’l</a:t>
            </a:r>
            <a:r>
              <a:rPr lang="en-US" dirty="0"/>
              <a:t> metrics for school report card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to support schoolwide programs, personnel &amp; targeted assistance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$15.4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$555 million – SIG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$15.5 billion</a:t>
            </a:r>
          </a:p>
        </p:txBody>
      </p:sp>
    </p:spTree>
    <p:extLst>
      <p:ext uri="{BB962C8B-B14F-4D97-AF65-F5344CB8AC3E}">
        <p14:creationId xmlns:p14="http://schemas.microsoft.com/office/powerpoint/2010/main" val="146678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II Opportunities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311438"/>
            <a:ext cx="8407399" cy="533400"/>
          </a:xfrm>
        </p:spPr>
        <p:txBody>
          <a:bodyPr/>
          <a:lstStyle/>
          <a:p>
            <a:r>
              <a:rPr lang="en-US" dirty="0"/>
              <a:t>Professional Development for School Employees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physical education PD days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State/district/national conferences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Developing leadership qualities, recruitment of teachers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Focus on evidence-based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Health/physical activity PD for other school employees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Reduction of class sizes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$2.3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$2.1 billion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7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 IV, Part 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 Support and Academic Enrichments Grants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25" dirty="0"/>
              <a:t>Flexible state block grant program </a:t>
            </a:r>
            <a:r>
              <a:rPr lang="en-US" sz="2625" u="sng" dirty="0"/>
              <a:t>authorized</a:t>
            </a:r>
            <a:r>
              <a:rPr lang="en-US" sz="2625" dirty="0"/>
              <a:t> at $1.65 billion in FY 2017 in ESSA</a:t>
            </a:r>
          </a:p>
          <a:p>
            <a:pPr marL="0" indent="0">
              <a:buNone/>
            </a:pPr>
            <a:endParaRPr lang="en-US" sz="1500" dirty="0"/>
          </a:p>
          <a:p>
            <a:r>
              <a:rPr lang="en-US" sz="2400" dirty="0"/>
              <a:t>1) Well-rounded education (e.g. educating the whole child, all subjects in definition covered)</a:t>
            </a:r>
          </a:p>
          <a:p>
            <a:pPr marL="0" indent="0">
              <a:buNone/>
            </a:pPr>
            <a:r>
              <a:rPr lang="en-US" sz="2400" dirty="0"/>
              <a:t>2) Supporting safe and healthy students (e.g. comprehensive school mental health, drug and violence prevention, training on trauma-informed practices, </a:t>
            </a:r>
            <a:r>
              <a:rPr lang="en-US" sz="2400" b="1" dirty="0"/>
              <a:t>health and physical education</a:t>
            </a:r>
            <a:r>
              <a:rPr lang="en-US" sz="2400" dirty="0"/>
              <a:t>, etc.)</a:t>
            </a:r>
          </a:p>
          <a:p>
            <a:pPr marL="0" indent="0">
              <a:buNone/>
            </a:pPr>
            <a:r>
              <a:rPr lang="en-US" sz="2400" dirty="0"/>
              <a:t>3) Effective use of technology (professional development, blended learning, devices, etc.)</a:t>
            </a:r>
          </a:p>
        </p:txBody>
      </p:sp>
    </p:spTree>
    <p:extLst>
      <p:ext uri="{BB962C8B-B14F-4D97-AF65-F5344CB8AC3E}">
        <p14:creationId xmlns:p14="http://schemas.microsoft.com/office/powerpoint/2010/main" val="23010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Distribution of Funds: Title IV, Part 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81265" y="1214553"/>
            <a:ext cx="8407399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Allocation to states based on the Title I funding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84918"/>
            <a:ext cx="8407399" cy="350148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allocate funds to school districts based on Title I formula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Any school district that receives above $30,000 must conduct a needs assessment and must expend: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well-rounded education programs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safe and healthy student activities 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Remaining 60% can be spent on all three priorities, including technology</a:t>
            </a:r>
          </a:p>
        </p:txBody>
      </p:sp>
    </p:spTree>
    <p:extLst>
      <p:ext uri="{BB962C8B-B14F-4D97-AF65-F5344CB8AC3E}">
        <p14:creationId xmlns:p14="http://schemas.microsoft.com/office/powerpoint/2010/main" val="231334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4068" y="274641"/>
            <a:ext cx="8099707" cy="1096962"/>
          </a:xfrm>
        </p:spPr>
        <p:txBody>
          <a:bodyPr>
            <a:normAutofit/>
          </a:bodyPr>
          <a:lstStyle/>
          <a:p>
            <a:r>
              <a:rPr lang="en-US" dirty="0"/>
              <a:t>Title IV, Part A Appropriations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4067" y="1371603"/>
            <a:ext cx="8647586" cy="440472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17 - $400 million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can run competitions for funding or distribute via formula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Minimum award for eligible school districts is $10,000 – alters formula on pro-rated basis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Active advocacy is NECESSARY for FY 18!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Intention to return to formula funding and receive full funding of $1.65 billion in FY 18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6" y="92314"/>
            <a:ext cx="10566400" cy="1096962"/>
          </a:xfrm>
        </p:spPr>
        <p:txBody>
          <a:bodyPr/>
          <a:lstStyle/>
          <a:p>
            <a:r>
              <a:rPr lang="en-US" dirty="0"/>
              <a:t>Take Action Now!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262" t="10390" r="20217" b="10261"/>
          <a:stretch/>
        </p:blipFill>
        <p:spPr>
          <a:xfrm>
            <a:off x="364069" y="1204331"/>
            <a:ext cx="5426330" cy="4304372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6545178" y="1479884"/>
            <a:ext cx="5317958" cy="3452916"/>
          </a:xfrm>
          <a:prstGeom prst="wedgeRoundRectCallout">
            <a:avLst>
              <a:gd name="adj1" fmla="val -63367"/>
              <a:gd name="adj2" fmla="val -399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Visit the SHAPE America Legislative Action Center at </a:t>
            </a:r>
            <a:r>
              <a:rPr lang="en-US" sz="2800" dirty="0">
                <a:latin typeface="Franklin Gothic Book" panose="020B0503020102020204" pitchFamily="34" charset="0"/>
                <a:hlinkClick r:id="rId3"/>
              </a:rPr>
              <a:t>shapeamerica.org/advocacy</a:t>
            </a:r>
            <a:r>
              <a:rPr lang="en-US" sz="2800" dirty="0">
                <a:latin typeface="Franklin Gothic Book" panose="020B0503020102020204" pitchFamily="34" charset="0"/>
              </a:rPr>
              <a:t> </a:t>
            </a:r>
          </a:p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to contact your members of Congress to ask for 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#</a:t>
            </a:r>
            <a:r>
              <a:rPr lang="en-US" sz="2800" b="1" dirty="0" err="1">
                <a:solidFill>
                  <a:schemeClr val="accent6"/>
                </a:solidFill>
                <a:latin typeface="Franklin Gothic Book" panose="020B0503020102020204" pitchFamily="34" charset="0"/>
              </a:rPr>
              <a:t>MoreTitleIV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0654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014" y="274641"/>
            <a:ext cx="10566400" cy="1096962"/>
          </a:xfrm>
        </p:spPr>
        <p:txBody>
          <a:bodyPr/>
          <a:lstStyle/>
          <a:p>
            <a:r>
              <a:rPr lang="en-US" dirty="0"/>
              <a:t>State &amp; School District Plans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1013" y="1260089"/>
            <a:ext cx="7278177" cy="4382428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PE must be represented on committees drafting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Important to partner with key advocacy groups in your state/school district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Ensure you are connected to opportunities to provide feedback</a:t>
            </a:r>
          </a:p>
          <a:p>
            <a:pPr marL="457200" indent="-457200"/>
            <a:r>
              <a:rPr lang="en-US" dirty="0"/>
              <a:t>Check with DOE for schedule of town hall meetings &amp; other opportunities for feedback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 prepared for school district needs assessments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FUNDING!!!</a:t>
            </a:r>
          </a:p>
        </p:txBody>
      </p:sp>
      <p:pic>
        <p:nvPicPr>
          <p:cNvPr id="6" name="Picture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190" y="1798935"/>
            <a:ext cx="3995611" cy="2505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695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3" b="14663"/>
          <a:stretch>
            <a:fillRect/>
          </a:stretch>
        </p:blipFill>
        <p:spPr>
          <a:xfrm>
            <a:off x="2" y="0"/>
            <a:ext cx="12192000" cy="6858000"/>
          </a:xfrm>
        </p:spPr>
      </p:pic>
      <p:sp>
        <p:nvSpPr>
          <p:cNvPr id="12" name="Shape 189"/>
          <p:cNvSpPr/>
          <p:nvPr/>
        </p:nvSpPr>
        <p:spPr>
          <a:xfrm>
            <a:off x="2" y="5438395"/>
            <a:ext cx="12192002" cy="995457"/>
          </a:xfrm>
          <a:prstGeom prst="rect">
            <a:avLst/>
          </a:prstGeom>
          <a:solidFill>
            <a:schemeClr val="tx1">
              <a:lumMod val="95000"/>
              <a:lumOff val="5000"/>
              <a:alpha val="458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5" tIns="35715" rIns="35715" bIns="35715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410730" hangingPunct="0"/>
            <a:r>
              <a:rPr lang="en-US" b="1" dirty="0"/>
              <a:t>new federal education law is passed!</a:t>
            </a:r>
            <a:endParaRPr b="1" kern="0" dirty="0"/>
          </a:p>
        </p:txBody>
      </p:sp>
    </p:spTree>
    <p:extLst>
      <p:ext uri="{BB962C8B-B14F-4D97-AF65-F5344CB8AC3E}">
        <p14:creationId xmlns:p14="http://schemas.microsoft.com/office/powerpoint/2010/main" val="320906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811" y="300776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Engage Stakeholders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7510" y="1367576"/>
            <a:ext cx="10083123" cy="533400"/>
          </a:xfrm>
        </p:spPr>
        <p:txBody>
          <a:bodyPr/>
          <a:lstStyle/>
          <a:p>
            <a:r>
              <a:rPr lang="en-US" dirty="0"/>
              <a:t>Educators &amp; Parents are required to be included!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75319" y="2047161"/>
            <a:ext cx="10095314" cy="3429001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/>
              <a:t>Title Coordinators</a:t>
            </a:r>
          </a:p>
          <a:p>
            <a:pPr marL="457200" indent="-457200"/>
            <a:r>
              <a:rPr lang="en-US" dirty="0"/>
              <a:t>Principals</a:t>
            </a:r>
          </a:p>
          <a:p>
            <a:pPr marL="457200" indent="-457200"/>
            <a:r>
              <a:rPr lang="en-US" dirty="0"/>
              <a:t>Superintendents</a:t>
            </a:r>
          </a:p>
          <a:p>
            <a:pPr marL="457200" indent="-457200"/>
            <a:r>
              <a:rPr lang="en-US" dirty="0"/>
              <a:t>State education agency</a:t>
            </a:r>
          </a:p>
          <a:p>
            <a:pPr marL="457200" indent="-457200"/>
            <a:r>
              <a:rPr lang="en-US" dirty="0"/>
              <a:t>State board of education</a:t>
            </a:r>
          </a:p>
          <a:p>
            <a:pPr marL="457200" indent="-457200"/>
            <a:r>
              <a:rPr lang="en-US" dirty="0"/>
              <a:t>Governor</a:t>
            </a:r>
          </a:p>
          <a:p>
            <a:endParaRPr lang="en-US" dirty="0"/>
          </a:p>
        </p:txBody>
      </p:sp>
      <p:pic>
        <p:nvPicPr>
          <p:cNvPr id="9220" name="Picture 4" descr="http://steppingstonesaz.org/wp-content/uploads/2014/10/Stakeholders-1024x8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805" y="1287350"/>
            <a:ext cx="4457010" cy="38955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728116" y="2047161"/>
            <a:ext cx="3548418" cy="3766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None/>
              <a:defRPr lang="en-US" sz="2600" b="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commissioner of education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NEA/AFT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boards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Community partners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PTA/PTO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12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54" y="73640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School District Priorities for ESSA Funding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66" y="894475"/>
            <a:ext cx="11790705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District Leaders indicated programs they would fund with Title IV, Part A funding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t="24813" r="67588" b="23694"/>
          <a:stretch/>
        </p:blipFill>
        <p:spPr bwMode="auto">
          <a:xfrm>
            <a:off x="424192" y="1550466"/>
            <a:ext cx="5441349" cy="509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3" t="50000" r="60455" b="36754"/>
          <a:stretch/>
        </p:blipFill>
        <p:spPr bwMode="auto">
          <a:xfrm>
            <a:off x="6048232" y="2313240"/>
            <a:ext cx="5549036" cy="179900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57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2392" t="22602" r="24661" b="10894"/>
          <a:stretch/>
        </p:blipFill>
        <p:spPr>
          <a:xfrm>
            <a:off x="0" y="0"/>
            <a:ext cx="8551324" cy="6713034"/>
          </a:xfrm>
          <a:prstGeom prst="rect">
            <a:avLst/>
          </a:prstGeom>
        </p:spPr>
      </p:pic>
      <p:sp>
        <p:nvSpPr>
          <p:cNvPr id="6" name="Speech Bubble: Rectangle with Corners Rounded 5"/>
          <p:cNvSpPr/>
          <p:nvPr/>
        </p:nvSpPr>
        <p:spPr>
          <a:xfrm>
            <a:off x="8592889" y="557560"/>
            <a:ext cx="3413935" cy="4776439"/>
          </a:xfrm>
          <a:prstGeom prst="wedgeRoundRectCallout">
            <a:avLst>
              <a:gd name="adj1" fmla="val -66433"/>
              <a:gd name="adj2" fmla="val -4075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“Kentucky serves as a great example of what states can accomplish when they take the lead and spread our important message. This is a critical time for us to ensure that health and physical education programs get access to funding and support.” </a:t>
            </a:r>
          </a:p>
        </p:txBody>
      </p:sp>
    </p:spTree>
    <p:extLst>
      <p:ext uri="{BB962C8B-B14F-4D97-AF65-F5344CB8AC3E}">
        <p14:creationId xmlns:p14="http://schemas.microsoft.com/office/powerpoint/2010/main" val="25149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" t="13235" r="21144" b="44853"/>
          <a:stretch/>
        </p:blipFill>
        <p:spPr bwMode="auto">
          <a:xfrm>
            <a:off x="968188" y="0"/>
            <a:ext cx="10272134" cy="330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5" t="27574" r="53755" b="21691"/>
          <a:stretch/>
        </p:blipFill>
        <p:spPr bwMode="auto">
          <a:xfrm>
            <a:off x="3334870" y="3012141"/>
            <a:ext cx="5177118" cy="371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7" t="17095" r="53699" b="61030"/>
          <a:stretch/>
        </p:blipFill>
        <p:spPr bwMode="auto">
          <a:xfrm>
            <a:off x="194980" y="3654911"/>
            <a:ext cx="314661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5" t="50455" r="22543" b="27390"/>
          <a:stretch/>
        </p:blipFill>
        <p:spPr bwMode="auto">
          <a:xfrm>
            <a:off x="8464152" y="3719993"/>
            <a:ext cx="3553119" cy="149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24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295" y="274638"/>
            <a:ext cx="10566400" cy="1096962"/>
          </a:xfrm>
        </p:spPr>
        <p:txBody>
          <a:bodyPr/>
          <a:lstStyle/>
          <a:p>
            <a:r>
              <a:rPr lang="en-US" dirty="0"/>
              <a:t>Iowa AHPERD Advocates for YOU!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19121" y="5042756"/>
            <a:ext cx="3821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  <a:hlinkClick r:id="rId2"/>
              </a:rPr>
              <a:t>www.iowaahperd.org</a:t>
            </a:r>
            <a:r>
              <a:rPr lang="en-US" sz="3200" dirty="0">
                <a:latin typeface="Franklin Gothic Book" panose="020B0503020102020204" pitchFamily="34" charset="0"/>
              </a:rPr>
              <a:t>  </a:t>
            </a:r>
            <a:endParaRPr lang="en-US" sz="2800" dirty="0">
              <a:latin typeface="Franklin Gothic Book" panose="020B0503020102020204" pitchFamily="34" charset="0"/>
            </a:endParaRPr>
          </a:p>
        </p:txBody>
      </p:sp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806" y="1594509"/>
            <a:ext cx="4667723" cy="322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58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19" y="53855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Iowa Education Stakeholders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62070" y="980666"/>
            <a:ext cx="8499857" cy="4884558"/>
          </a:xfrm>
        </p:spPr>
        <p:txBody>
          <a:bodyPr>
            <a:normAutofit/>
          </a:bodyPr>
          <a:lstStyle/>
          <a:p>
            <a:r>
              <a:rPr lang="en-US" sz="2400" dirty="0"/>
              <a:t>Key Contacts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2"/>
              </a:rPr>
              <a:t>Cindy Butler</a:t>
            </a:r>
            <a:r>
              <a:rPr lang="en-US" sz="2000" dirty="0"/>
              <a:t>, Dept of Ed HPE Specialist, 515-281-5332 </a:t>
            </a:r>
            <a:br>
              <a:rPr lang="en-US" sz="2000" dirty="0"/>
            </a:br>
            <a:r>
              <a:rPr lang="en-US" sz="2000" b="1" dirty="0">
                <a:hlinkClick r:id="rId3"/>
              </a:rPr>
              <a:t>Sarah Taylor Watts</a:t>
            </a:r>
            <a:r>
              <a:rPr lang="en-US" sz="2000" dirty="0"/>
              <a:t>, </a:t>
            </a:r>
            <a:r>
              <a:rPr lang="en-US" sz="2000" dirty="0" err="1"/>
              <a:t>Dept</a:t>
            </a:r>
            <a:r>
              <a:rPr lang="en-US" sz="2000" dirty="0"/>
              <a:t> of Health PA Specialist, 515-281-4913</a:t>
            </a:r>
          </a:p>
          <a:p>
            <a:r>
              <a:rPr lang="en-US" sz="2400" dirty="0"/>
              <a:t>Iowa Department of Education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4"/>
              </a:rPr>
              <a:t>ESSA Information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u="sng" dirty="0">
                <a:hlinkClick r:id="rId5"/>
              </a:rPr>
              <a:t>Iowa Department of Education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u="sng" dirty="0">
                <a:hlinkClick r:id="rId6"/>
              </a:rPr>
              <a:t>Department of Education, Physical Education</a:t>
            </a:r>
            <a:r>
              <a:rPr lang="en-US" sz="2000" b="1" dirty="0"/>
              <a:t> </a:t>
            </a:r>
            <a:endParaRPr lang="en-US" sz="2000" dirty="0"/>
          </a:p>
          <a:p>
            <a:r>
              <a:rPr lang="en-US" sz="2400" dirty="0"/>
              <a:t>Education Stakeholders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7"/>
              </a:rPr>
              <a:t>Chief State School Officer</a:t>
            </a:r>
            <a:br>
              <a:rPr lang="en-US" sz="2000" dirty="0"/>
            </a:br>
            <a:r>
              <a:rPr lang="en-US" sz="2000" b="1" u="sng" dirty="0">
                <a:hlinkClick r:id="rId8"/>
              </a:rPr>
              <a:t>Iowa PTA</a:t>
            </a:r>
            <a:br>
              <a:rPr lang="en-US" sz="2000" dirty="0"/>
            </a:br>
            <a:r>
              <a:rPr lang="en-US" sz="2000" b="1" u="sng" dirty="0">
                <a:hlinkClick r:id="rId9"/>
              </a:rPr>
              <a:t>School Administrators of Iowa</a:t>
            </a:r>
            <a:br>
              <a:rPr lang="en-US" sz="2000" dirty="0"/>
            </a:br>
            <a:r>
              <a:rPr lang="en-US" sz="2000" b="1" u="sng" dirty="0">
                <a:hlinkClick r:id="rId10"/>
              </a:rPr>
              <a:t>Governor Terry Branstad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1026" name="Picture 2" descr="https://www.e-payablesmanager.com/GEEM/App_Themes/image_hub/contact_ico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747" y="522513"/>
            <a:ext cx="2795450" cy="27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9346474" y="3357153"/>
            <a:ext cx="2625634" cy="2063932"/>
          </a:xfrm>
          <a:prstGeom prst="wedgeEllipseCallout">
            <a:avLst>
              <a:gd name="adj1" fmla="val -69589"/>
              <a:gd name="adj2" fmla="val -3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Franklin Gothic Book" panose="020B0503020102020204" pitchFamily="34" charset="0"/>
              </a:rPr>
              <a:t>Right-click contacts to open the hyperlink!</a:t>
            </a:r>
          </a:p>
        </p:txBody>
      </p:sp>
    </p:spTree>
    <p:extLst>
      <p:ext uri="{BB962C8B-B14F-4D97-AF65-F5344CB8AC3E}">
        <p14:creationId xmlns:p14="http://schemas.microsoft.com/office/powerpoint/2010/main" val="258724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28" y="304800"/>
            <a:ext cx="10481056" cy="1066800"/>
          </a:xfrm>
        </p:spPr>
        <p:txBody>
          <a:bodyPr/>
          <a:lstStyle/>
          <a:p>
            <a:r>
              <a:rPr lang="en-US" dirty="0"/>
              <a:t>What Can We Do?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08728" y="1371600"/>
            <a:ext cx="6861867" cy="436012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Educate yourself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Educate others on the opportunities for HPE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Engage in state &amp; school district level discussions &amp; planning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Advocate for funding on the federal, state, and local level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 the positive change agent that your state needs!</a:t>
            </a:r>
          </a:p>
        </p:txBody>
      </p:sp>
      <p:pic>
        <p:nvPicPr>
          <p:cNvPr id="1030" name="Picture 6" descr="http://p6cdn4static.sharpschool.com/UserFiles/Servers/Server_9228/Image/Office%20Images/megaphone-clipart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29" y="824622"/>
            <a:ext cx="4658480" cy="39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9885908">
            <a:off x="7853621" y="2938894"/>
            <a:ext cx="2445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CALLING ALL ADVOCATES!</a:t>
            </a:r>
          </a:p>
        </p:txBody>
      </p:sp>
    </p:spTree>
    <p:extLst>
      <p:ext uri="{BB962C8B-B14F-4D97-AF65-F5344CB8AC3E}">
        <p14:creationId xmlns:p14="http://schemas.microsoft.com/office/powerpoint/2010/main" val="180355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582410" y="5161842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  <a:latin typeface="Franklin Gothic Book" panose="020B0503020102020204" pitchFamily="34" charset="0"/>
              </a:rPr>
              <a:t>shapeamerica.org/advocacy</a:t>
            </a:r>
          </a:p>
        </p:txBody>
      </p:sp>
      <p:sp>
        <p:nvSpPr>
          <p:cNvPr id="9" name="Oval 8"/>
          <p:cNvSpPr/>
          <p:nvPr/>
        </p:nvSpPr>
        <p:spPr>
          <a:xfrm>
            <a:off x="493293" y="1371603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493293" y="215523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493293" y="295154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493293" y="3723780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493293" y="452072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71601" y="1326414"/>
            <a:ext cx="7664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Getting Started with ESSA </a:t>
            </a:r>
            <a:r>
              <a:rPr lang="en-US" sz="2000" dirty="0">
                <a:latin typeface="Franklin Gothic Book" panose="020B0503020102020204" pitchFamily="34" charset="0"/>
              </a:rPr>
              <a:t>– become the expert on ESSA with this free, 20-page e-guide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71599" y="2146225"/>
            <a:ext cx="782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Fact Sheet </a:t>
            </a:r>
            <a:r>
              <a:rPr lang="en-US" sz="2000" dirty="0">
                <a:latin typeface="Franklin Gothic Book" panose="020B0503020102020204" pitchFamily="34" charset="0"/>
              </a:rPr>
              <a:t>– get a concise, one-page overview of the new legislation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71599" y="2926611"/>
            <a:ext cx="7664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Title IV, Part A Fact Sheet </a:t>
            </a:r>
            <a:r>
              <a:rPr lang="en-US" sz="2000" dirty="0">
                <a:latin typeface="Franklin Gothic Book" panose="020B0503020102020204" pitchFamily="34" charset="0"/>
              </a:rPr>
              <a:t>– learn about this new block grant that includes funding for HPE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71598" y="3719035"/>
            <a:ext cx="7820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State Advocacy Toolkit </a:t>
            </a:r>
            <a:r>
              <a:rPr lang="en-US" sz="2000" dirty="0">
                <a:latin typeface="Franklin Gothic Book" panose="020B0503020102020204" pitchFamily="34" charset="0"/>
              </a:rPr>
              <a:t>– access customized ESSA tools and contact info for each state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71598" y="4519217"/>
            <a:ext cx="7664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Support Letter </a:t>
            </a:r>
            <a:r>
              <a:rPr lang="en-US" sz="2000" dirty="0">
                <a:latin typeface="Franklin Gothic Book" panose="020B0503020102020204" pitchFamily="34" charset="0"/>
              </a:rPr>
              <a:t>– use this template to ask key stakeholders to ensure HPE are included in state/local plans</a:t>
            </a:r>
            <a:endParaRPr lang="en-US" sz="2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60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462095" y="5185906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shapeamerica.org/advocacy</a:t>
            </a:r>
          </a:p>
        </p:txBody>
      </p:sp>
      <p:sp>
        <p:nvSpPr>
          <p:cNvPr id="19" name="Oval 18"/>
          <p:cNvSpPr/>
          <p:nvPr/>
        </p:nvSpPr>
        <p:spPr>
          <a:xfrm>
            <a:off x="501302" y="131438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20" name="Oval 19"/>
          <p:cNvSpPr/>
          <p:nvPr/>
        </p:nvSpPr>
        <p:spPr>
          <a:xfrm>
            <a:off x="501302" y="2098019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501302" y="2894324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22" name="Oval 21"/>
          <p:cNvSpPr/>
          <p:nvPr/>
        </p:nvSpPr>
        <p:spPr>
          <a:xfrm>
            <a:off x="501302" y="366656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23" name="Oval 22"/>
          <p:cNvSpPr/>
          <p:nvPr/>
        </p:nvSpPr>
        <p:spPr>
          <a:xfrm>
            <a:off x="501302" y="446350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71599" y="1292550"/>
            <a:ext cx="7615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PE + Health = Student Success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share this infographic of benefits of HPE for students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83631" y="2063690"/>
            <a:ext cx="7444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Videos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watch these videos to understand the impact of ESSA on HPE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83631" y="3598150"/>
            <a:ext cx="7615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Impact on HPE PowerPoint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educate key stakeholders with this presentation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83629" y="2829390"/>
            <a:ext cx="744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Title IV, Part A Action Alert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contact Congress to ensure sufficient funding is allocated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83630" y="4352286"/>
            <a:ext cx="7615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Be a Backyard Advocate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you don’t have to go all the way to Capitol Hill for your voice to be heard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3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46336" y="4008"/>
            <a:ext cx="2639483" cy="5254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0" y="5533001"/>
            <a:ext cx="12192000" cy="1320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601579" y="304800"/>
            <a:ext cx="8280400" cy="10668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/>
            <a:r>
              <a:rPr spc="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 </a:t>
            </a:r>
            <a:r>
              <a:rPr spc="5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SHAPE</a:t>
            </a:r>
            <a:r>
              <a:rPr spc="-20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33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America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2667" y="1237802"/>
            <a:ext cx="8285480" cy="1092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21917" algn="just">
              <a:lnSpc>
                <a:spcPct val="109100"/>
              </a:lnSpc>
            </a:pP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Membership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connects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lang="en-US" sz="1467" spc="-40" dirty="0">
                <a:solidFill>
                  <a:srgbClr val="231F20"/>
                </a:solidFill>
                <a:latin typeface="Tahoma"/>
                <a:cs typeface="Tahoma"/>
              </a:rPr>
              <a:t>national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network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thousands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— 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professionals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like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who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0" dirty="0">
                <a:solidFill>
                  <a:srgbClr val="231F20"/>
                </a:solidFill>
                <a:latin typeface="Tahoma"/>
                <a:cs typeface="Tahoma"/>
              </a:rPr>
              <a:t>are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committed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0" dirty="0">
                <a:solidFill>
                  <a:srgbClr val="231F20"/>
                </a:solidFill>
                <a:latin typeface="Tahoma"/>
                <a:cs typeface="Tahoma"/>
              </a:rPr>
              <a:t>teaching the skills and healthy habits that foster a student’s  ability, confidence and desire to be physically active for life.</a:t>
            </a:r>
          </a:p>
          <a:p>
            <a:pPr marL="16933" algn="just">
              <a:spcBef>
                <a:spcPts val="1013"/>
              </a:spcBef>
            </a:pPr>
            <a:r>
              <a:rPr sz="1467" spc="33" dirty="0">
                <a:solidFill>
                  <a:srgbClr val="231F20"/>
                </a:solidFill>
                <a:latin typeface="Tahoma"/>
                <a:cs typeface="Tahoma"/>
              </a:rPr>
              <a:t>As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7" dirty="0">
                <a:solidFill>
                  <a:srgbClr val="231F20"/>
                </a:solidFill>
                <a:latin typeface="Tahoma"/>
                <a:cs typeface="Tahoma"/>
              </a:rPr>
              <a:t>member,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you’ll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receive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numerous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benefits,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including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discounts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books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professional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development,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0819" y="2338444"/>
            <a:ext cx="2584027" cy="123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48163">
              <a:lnSpc>
                <a:spcPct val="109100"/>
              </a:lnSpc>
            </a:pP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subscription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your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choice 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award-winning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journals,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endParaRPr sz="1467" dirty="0">
              <a:latin typeface="Tahoma"/>
              <a:cs typeface="Tahoma"/>
            </a:endParaRPr>
          </a:p>
          <a:p>
            <a:pPr marL="16933" marR="6773">
              <a:lnSpc>
                <a:spcPct val="109100"/>
              </a:lnSpc>
            </a:pP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free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access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webinars,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monthly 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activity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calendars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and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our 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exclusive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online</a:t>
            </a:r>
            <a:r>
              <a:rPr sz="1467" spc="-28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community.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2667" y="3887888"/>
            <a:ext cx="8448887" cy="1446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lang="en-US" sz="1667" b="1" dirty="0">
                <a:solidFill>
                  <a:srgbClr val="243C96"/>
                </a:solidFill>
                <a:latin typeface="Gill Sans MT"/>
                <a:cs typeface="Gill Sans MT"/>
              </a:rPr>
              <a:t>STATE AND NATIONAL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MEMBERSHIP </a:t>
            </a:r>
            <a:r>
              <a:rPr sz="1667" b="1" spc="13" dirty="0">
                <a:solidFill>
                  <a:srgbClr val="243C96"/>
                </a:solidFill>
                <a:latin typeface="Gill Sans MT"/>
                <a:cs typeface="Gill Sans MT"/>
              </a:rPr>
              <a:t>GIVES </a:t>
            </a:r>
            <a:r>
              <a:rPr sz="1667" b="1" spc="-80" dirty="0">
                <a:solidFill>
                  <a:srgbClr val="243C96"/>
                </a:solidFill>
                <a:latin typeface="Gill Sans MT"/>
                <a:cs typeface="Gill Sans MT"/>
              </a:rPr>
              <a:t>YOU MUCH</a:t>
            </a:r>
            <a:r>
              <a:rPr sz="1667" b="1" spc="-13" dirty="0">
                <a:solidFill>
                  <a:srgbClr val="243C96"/>
                </a:solidFill>
                <a:latin typeface="Gill Sans MT"/>
                <a:cs typeface="Gill Sans MT"/>
              </a:rPr>
              <a:t>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MORE.</a:t>
            </a:r>
            <a:endParaRPr sz="1667" dirty="0">
              <a:latin typeface="Gill Sans MT"/>
              <a:cs typeface="Gill Sans MT"/>
            </a:endParaRP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Membership in a SHAPE America state affiliate is a terrific complement to national membership. SHAPE America's affiliates are independent organizations, membership in one does not automatically mean membership in another. </a:t>
            </a: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Learn more at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7" dirty="0">
                <a:solidFill>
                  <a:srgbClr val="231F20"/>
                </a:solidFill>
                <a:latin typeface="Tahoma"/>
                <a:cs typeface="Tahoma"/>
              </a:rPr>
              <a:t>shapeamerica.org/membership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834203" y="623019"/>
            <a:ext cx="1965960" cy="35487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467" b="1" spc="27" dirty="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67" dirty="0">
                <a:solidFill>
                  <a:srgbClr val="FFFFFF"/>
                </a:solidFill>
                <a:latin typeface="Calibri"/>
                <a:cs typeface="Calibri"/>
              </a:rPr>
              <a:t>SHAPE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13" dirty="0">
                <a:solidFill>
                  <a:srgbClr val="FFFFFF"/>
                </a:solidFill>
                <a:latin typeface="Calibri"/>
                <a:cs typeface="Calibri"/>
              </a:rPr>
              <a:t>America</a:t>
            </a:r>
            <a:endParaRPr sz="1467" dirty="0">
              <a:latin typeface="Calibri"/>
              <a:cs typeface="Calibri"/>
            </a:endParaRPr>
          </a:p>
          <a:p>
            <a:pPr marL="16933" marR="369137">
              <a:lnSpc>
                <a:spcPct val="133300"/>
              </a:lnSpc>
              <a:spcBef>
                <a:spcPts val="573"/>
              </a:spcBef>
            </a:pPr>
            <a:r>
              <a:rPr sz="1133" spc="13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67" dirty="0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Society  of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endParaRPr sz="1133" dirty="0">
              <a:latin typeface="Tahoma"/>
              <a:cs typeface="Tahoma"/>
            </a:endParaRPr>
          </a:p>
          <a:p>
            <a:pPr marL="16933" marR="6773">
              <a:lnSpc>
                <a:spcPct val="133300"/>
              </a:lnSpc>
            </a:pP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nation’s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largest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membership organization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 and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professionals.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organization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sets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standard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 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133" spc="-2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endParaRPr sz="1133" dirty="0">
              <a:latin typeface="Tahoma"/>
              <a:cs typeface="Tahoma"/>
            </a:endParaRPr>
          </a:p>
          <a:p>
            <a:pPr marL="16933" marR="16933">
              <a:lnSpc>
                <a:spcPct val="133300"/>
              </a:lnSpc>
            </a:pPr>
            <a:r>
              <a:rPr sz="1133" spc="-53" dirty="0">
                <a:solidFill>
                  <a:srgbClr val="231F20"/>
                </a:solidFill>
                <a:latin typeface="Tahoma"/>
                <a:cs typeface="Tahoma"/>
              </a:rPr>
              <a:t>U.S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founding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partner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 Presidential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Youth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Fitness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Program, </a:t>
            </a:r>
            <a:r>
              <a:rPr sz="1133" i="1" spc="-87" dirty="0">
                <a:solidFill>
                  <a:srgbClr val="231F20"/>
                </a:solidFill>
                <a:latin typeface="Lucida Sans"/>
                <a:cs typeface="Lucida Sans"/>
              </a:rPr>
              <a:t>Let’s </a:t>
            </a:r>
            <a:r>
              <a:rPr sz="1133" i="1" spc="-80" dirty="0">
                <a:solidFill>
                  <a:srgbClr val="231F20"/>
                </a:solidFill>
                <a:latin typeface="Lucida Sans"/>
                <a:cs typeface="Lucida Sans"/>
              </a:rPr>
              <a:t>Move!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Active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Schools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Jump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Rope</a:t>
            </a:r>
            <a:endParaRPr sz="1133" dirty="0">
              <a:latin typeface="Tahoma"/>
              <a:cs typeface="Tahoma"/>
            </a:endParaRPr>
          </a:p>
          <a:p>
            <a:pPr marL="16933" marR="343738">
              <a:lnSpc>
                <a:spcPct val="133300"/>
              </a:lnSpc>
            </a:pP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Heart/Hoops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Heart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programs.</a:t>
            </a:r>
            <a:endParaRPr sz="1133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27744" y="2487506"/>
            <a:ext cx="1049867" cy="697499"/>
          </a:xfrm>
          <a:prstGeom prst="rect">
            <a:avLst/>
          </a:prstGeom>
          <a:solidFill>
            <a:srgbClr val="96CA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10911" marR="100751" indent="159169">
              <a:spcBef>
                <a:spcPts val="787"/>
              </a:spcBef>
            </a:pP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ONLINE  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93" dirty="0">
                <a:solidFill>
                  <a:srgbClr val="FFFFFF"/>
                </a:solidFill>
                <a:latin typeface="Calibri"/>
                <a:cs typeface="Calibri"/>
              </a:rPr>
              <a:t>OMMUNITY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58143" y="2487506"/>
            <a:ext cx="1049867" cy="697499"/>
          </a:xfrm>
          <a:prstGeom prst="rect">
            <a:avLst/>
          </a:prstGeom>
          <a:solidFill>
            <a:srgbClr val="FBB04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73562" marR="33019" indent="-136310">
              <a:spcBef>
                <a:spcPts val="787"/>
              </a:spcBef>
            </a:pPr>
            <a:r>
              <a:rPr sz="1000" b="1" spc="120" dirty="0">
                <a:solidFill>
                  <a:srgbClr val="FFFFFF"/>
                </a:solidFill>
                <a:latin typeface="Calibri"/>
                <a:cs typeface="Calibri"/>
              </a:rPr>
              <a:t>PROFE</a:t>
            </a:r>
            <a:r>
              <a:rPr sz="1000" b="1" spc="80" dirty="0">
                <a:solidFill>
                  <a:srgbClr val="FFFFFF"/>
                </a:solidFill>
                <a:latin typeface="Calibri"/>
                <a:cs typeface="Calibri"/>
              </a:rPr>
              <a:t>SSIONAL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JOURNALS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62529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FBB04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 txBox="1"/>
          <p:nvPr/>
        </p:nvSpPr>
        <p:spPr>
          <a:xfrm>
            <a:off x="3637691" y="2859893"/>
            <a:ext cx="6832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645" marR="6773" indent="-35559"/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WEBINAR  </a:t>
            </a:r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LIBRARY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92945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27AAE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5904716" y="2859893"/>
            <a:ext cx="80941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17780"/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EXCLUSIVE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DISC</a:t>
            </a:r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OUN</a:t>
            </a:r>
            <a:r>
              <a:rPr sz="1000" b="1" spc="8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123361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8213361" y="2859893"/>
            <a:ext cx="85344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96518"/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ACTIVITY  </a:t>
            </a:r>
            <a:r>
              <a:rPr sz="1000" b="1" spc="187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152" dirty="0">
                <a:solidFill>
                  <a:srgbClr val="FFFFFF"/>
                </a:solidFill>
                <a:latin typeface="Calibri"/>
                <a:cs typeface="Calibri"/>
              </a:rPr>
              <a:t>ALEN</a:t>
            </a:r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0" b="1" spc="167" dirty="0">
                <a:solidFill>
                  <a:srgbClr val="FFFFFF"/>
                </a:solidFill>
                <a:latin typeface="Calibri"/>
                <a:cs typeface="Calibri"/>
              </a:rPr>
              <a:t>ARS</a:t>
            </a:r>
            <a:endParaRPr sz="1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147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 r="2271"/>
          <a:stretch>
            <a:fillRect/>
          </a:stretch>
        </p:blipFill>
        <p:spPr>
          <a:xfrm rot="20864917">
            <a:off x="5266463" y="621061"/>
            <a:ext cx="6637355" cy="3733512"/>
          </a:xfrm>
        </p:spPr>
      </p:pic>
      <p:sp>
        <p:nvSpPr>
          <p:cNvPr id="13" name="TextBox 12"/>
          <p:cNvSpPr txBox="1"/>
          <p:nvPr/>
        </p:nvSpPr>
        <p:spPr>
          <a:xfrm>
            <a:off x="258865" y="1286256"/>
            <a:ext cx="527734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No Child Left Behind </a:t>
            </a:r>
            <a:r>
              <a:rPr lang="en-US" dirty="0">
                <a:latin typeface="Franklin Gothic Book" panose="020B0503020102020204" pitchFamily="34" charset="0"/>
              </a:rPr>
              <a:t>leaves</a:t>
            </a:r>
            <a:r>
              <a:rPr lang="en-US" b="1" dirty="0">
                <a:latin typeface="Franklin Gothic Book" panose="020B0503020102020204" pitchFamily="34" charset="0"/>
              </a:rPr>
              <a:t>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behind resulting in funding &amp; program cuts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2002-2015: </a:t>
            </a:r>
            <a:r>
              <a:rPr lang="en-US" b="1" dirty="0">
                <a:latin typeface="Franklin Gothic Book" panose="020B0503020102020204" pitchFamily="34" charset="0"/>
              </a:rPr>
              <a:t>PEP grant advocacy </a:t>
            </a:r>
            <a:r>
              <a:rPr lang="en-US" dirty="0">
                <a:latin typeface="Franklin Gothic Book" panose="020B0503020102020204" pitchFamily="34" charset="0"/>
              </a:rPr>
              <a:t>is ongoing during this time period to retain only access to federal physical education funding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2010: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PHYSICAL Act introduced</a:t>
            </a:r>
            <a:br>
              <a:rPr lang="en-US" dirty="0">
                <a:latin typeface="Franklin Gothic Book" panose="020B0503020102020204" pitchFamily="34" charset="0"/>
              </a:rPr>
            </a:br>
            <a:r>
              <a:rPr lang="en-US" dirty="0">
                <a:latin typeface="Franklin Gothic Book" panose="020B0503020102020204" pitchFamily="34" charset="0"/>
              </a:rPr>
              <a:t>SHAPE America champions legislation to elevate physical and health education to “core subjects” under federal education law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2015: </a:t>
            </a:r>
            <a:r>
              <a:rPr lang="en-US" b="1" dirty="0">
                <a:latin typeface="Franklin Gothic Book" panose="020B0503020102020204" pitchFamily="34" charset="0"/>
              </a:rPr>
              <a:t>Every Student Succeeds Act passed!</a:t>
            </a:r>
          </a:p>
          <a:p>
            <a:r>
              <a:rPr lang="en-US" b="1" dirty="0">
                <a:latin typeface="Franklin Gothic Book" panose="020B0503020102020204" pitchFamily="34" charset="0"/>
              </a:rPr>
              <a:t>    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are included as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part of the definition of a “well-rounded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education” which replaces term “core subjects”</a:t>
            </a:r>
          </a:p>
          <a:p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876031" y="3095299"/>
            <a:ext cx="3848560" cy="3521702"/>
          </a:xfrm>
          <a:prstGeom prst="ellipse">
            <a:avLst/>
          </a:prstGeom>
          <a:solidFill>
            <a:srgbClr val="24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047546" y="3825098"/>
            <a:ext cx="35055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10 Years of Advocacy</a:t>
            </a:r>
            <a:b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for </a:t>
            </a:r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Health and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Physical Education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6697" y="219456"/>
            <a:ext cx="10964863" cy="1066800"/>
          </a:xfrm>
        </p:spPr>
        <p:txBody>
          <a:bodyPr>
            <a:normAutofit/>
          </a:bodyPr>
          <a:lstStyle/>
          <a:p>
            <a:r>
              <a:rPr lang="en-US" dirty="0"/>
              <a:t>The Long and Winding Road</a:t>
            </a:r>
          </a:p>
        </p:txBody>
      </p:sp>
    </p:spTree>
    <p:extLst>
      <p:ext uri="{BB962C8B-B14F-4D97-AF65-F5344CB8AC3E}">
        <p14:creationId xmlns:p14="http://schemas.microsoft.com/office/powerpoint/2010/main" val="192648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26748" y="1855959"/>
            <a:ext cx="12192000" cy="5739897"/>
          </a:xfrm>
        </p:spPr>
        <p:txBody>
          <a:bodyPr>
            <a:normAutofit/>
          </a:bodyPr>
          <a:lstStyle/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Sets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new framework and funding</a:t>
            </a:r>
          </a:p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for elementary and secondary education and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shifts focus to a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“well-rounded education”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for all students</a:t>
            </a:r>
            <a:br>
              <a:rPr lang="en-US" sz="5400" kern="0" dirty="0">
                <a:solidFill>
                  <a:srgbClr val="FFC000"/>
                </a:solidFill>
                <a:sym typeface="Helvetica"/>
              </a:rPr>
            </a:br>
            <a:r>
              <a:rPr lang="en-US" sz="5400" kern="0" dirty="0">
                <a:solidFill>
                  <a:srgbClr val="FFC000"/>
                </a:solidFill>
                <a:sym typeface="Helvetica"/>
              </a:rPr>
              <a:t> </a:t>
            </a:r>
            <a:endParaRPr lang="en-US" sz="5400" kern="0" dirty="0">
              <a:solidFill>
                <a:schemeClr val="bg1"/>
              </a:solidFill>
              <a:sym typeface="Helvetica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280656" y="324415"/>
            <a:ext cx="11558257" cy="5739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7200" kern="0" dirty="0">
                <a:solidFill>
                  <a:srgbClr val="FFFFFF"/>
                </a:solidFill>
                <a:sym typeface="Helvetica"/>
              </a:rPr>
              <a:t>ESSA Changes the Game</a:t>
            </a:r>
            <a:endParaRPr lang="en-US" sz="7200" kern="0" dirty="0">
              <a:solidFill>
                <a:srgbClr val="FFC000"/>
              </a:solidFill>
              <a:sym typeface="Helvetica"/>
            </a:endParaRPr>
          </a:p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5400" kern="0" dirty="0">
              <a:solidFill>
                <a:schemeClr val="bg1"/>
              </a:solidFill>
              <a:latin typeface="+mn-lt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8514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 &amp; Physical Education in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537009"/>
            <a:ext cx="8407399" cy="533400"/>
          </a:xfrm>
        </p:spPr>
        <p:txBody>
          <a:bodyPr/>
          <a:lstStyle/>
          <a:p>
            <a:r>
              <a:rPr lang="en-US" dirty="0"/>
              <a:t>Included in well-rounded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235821"/>
            <a:ext cx="8407399" cy="3429001"/>
          </a:xfrm>
        </p:spPr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Replaces term “core subjects” from NCLB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Provides access to federal education funding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Title IV, Part A state block grants priority</a:t>
            </a:r>
          </a:p>
        </p:txBody>
      </p:sp>
    </p:spTree>
    <p:extLst>
      <p:ext uri="{BB962C8B-B14F-4D97-AF65-F5344CB8AC3E}">
        <p14:creationId xmlns:p14="http://schemas.microsoft.com/office/powerpoint/2010/main" val="372864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645923"/>
            <a:ext cx="12192000" cy="432815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English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reading/language arts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writing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science technology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engineering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mathematics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civics and government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economics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geography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foreign languages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computer science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arts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history</a:t>
            </a:r>
            <a:endParaRPr lang="en-US" sz="7300" kern="0" dirty="0"/>
          </a:p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career and technical education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music</a:t>
            </a:r>
            <a:br>
              <a:rPr lang="en-US" sz="9300" kern="0" dirty="0">
                <a:solidFill>
                  <a:schemeClr val="bg1"/>
                </a:solidFill>
              </a:rPr>
            </a:br>
            <a:r>
              <a:rPr lang="en-US" sz="10100" kern="0" dirty="0">
                <a:solidFill>
                  <a:srgbClr val="FFC000"/>
                </a:solidFill>
              </a:rPr>
              <a:t>health and physical education</a:t>
            </a:r>
            <a:r>
              <a:rPr lang="en-US" sz="5400" dirty="0">
                <a:solidFill>
                  <a:schemeClr val="bg1"/>
                </a:solidFill>
              </a:rPr>
              <a:t>. </a:t>
            </a:r>
          </a:p>
          <a:p>
            <a:endParaRPr lang="en-US" sz="5400" dirty="0"/>
          </a:p>
          <a:p>
            <a:pPr marL="0" indent="0">
              <a:buNone/>
            </a:pPr>
            <a:endParaRPr lang="en-US" sz="8800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3627150" y="4901192"/>
            <a:ext cx="4602450" cy="165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18 subjects!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670304" y="243856"/>
            <a:ext cx="9546336" cy="165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b="1" dirty="0">
                <a:solidFill>
                  <a:schemeClr val="bg1"/>
                </a:solidFill>
              </a:rPr>
              <a:t>Well-Rounded Education</a:t>
            </a:r>
          </a:p>
        </p:txBody>
      </p:sp>
    </p:spTree>
    <p:extLst>
      <p:ext uri="{BB962C8B-B14F-4D97-AF65-F5344CB8AC3E}">
        <p14:creationId xmlns:p14="http://schemas.microsoft.com/office/powerpoint/2010/main" val="416265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ESSA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10992"/>
            <a:ext cx="8407399" cy="3429001"/>
          </a:xfrm>
        </p:spPr>
        <p:txBody>
          <a:bodyPr>
            <a:norm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Government authority – shift to states &amp; school districts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Standards and assessments set by states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Elimination of AYP &amp; HQT – states will set benchmarks and teacher qualifications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Consolidation of programs (like PEP)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Flexibility in funding</a:t>
            </a:r>
          </a:p>
        </p:txBody>
      </p:sp>
    </p:spTree>
    <p:extLst>
      <p:ext uri="{BB962C8B-B14F-4D97-AF65-F5344CB8AC3E}">
        <p14:creationId xmlns:p14="http://schemas.microsoft.com/office/powerpoint/2010/main" val="337254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270000"/>
            <a:ext cx="8153399" cy="533400"/>
          </a:xfrm>
        </p:spPr>
        <p:txBody>
          <a:bodyPr/>
          <a:lstStyle/>
          <a:p>
            <a:r>
              <a:rPr lang="en-US" dirty="0"/>
              <a:t>States and school districts are creating plans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68502"/>
            <a:ext cx="7831666" cy="342900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2016–2017 school year is transition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for 2016–2017 school year under NCLB formulas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ESSA formula funding (Titles I, II, IV) allocated to states July 2017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submit plans to US Department of Education by September 2017</a:t>
            </a:r>
          </a:p>
          <a:p>
            <a:endParaRPr lang="en-US" dirty="0"/>
          </a:p>
        </p:txBody>
      </p:sp>
      <p:pic>
        <p:nvPicPr>
          <p:cNvPr id="2050" name="Picture 2" descr="http://mshorgas.weebly.com/uploads/5/7/2/7/57277787/6751029_ori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4284">
            <a:off x="8019815" y="909236"/>
            <a:ext cx="3422499" cy="34072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73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222025" y="1578266"/>
            <a:ext cx="6644979" cy="384717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 – low income schools, flexible pot of $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II – professional development for school employees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A – Student Support and Academic Enrichment Grants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B – 21</a:t>
            </a:r>
            <a:r>
              <a:rPr lang="en-US" baseline="30000" dirty="0"/>
              <a:t>st</a:t>
            </a:r>
            <a:r>
              <a:rPr lang="en-US" dirty="0"/>
              <a:t> Century Community Learning Centers (afterschool and summer programs)</a:t>
            </a:r>
          </a:p>
          <a:p>
            <a:endParaRPr lang="en-US" dirty="0"/>
          </a:p>
        </p:txBody>
      </p:sp>
      <p:pic>
        <p:nvPicPr>
          <p:cNvPr id="5" name="Picture 5" descr="C:\Users\cbraxton\AppData\Local\Microsoft\Windows\Temporary Internet Files\Content.IE5\A5FUQSJG\MP9004049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8" r="27380"/>
          <a:stretch>
            <a:fillRect/>
          </a:stretch>
        </p:blipFill>
        <p:spPr bwMode="auto">
          <a:xfrm>
            <a:off x="232644" y="402336"/>
            <a:ext cx="3684582" cy="502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025" y="402336"/>
            <a:ext cx="7869712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ESSA Funding Opportunities for HPE</a:t>
            </a:r>
          </a:p>
        </p:txBody>
      </p:sp>
    </p:spTree>
    <p:extLst>
      <p:ext uri="{BB962C8B-B14F-4D97-AF65-F5344CB8AC3E}">
        <p14:creationId xmlns:p14="http://schemas.microsoft.com/office/powerpoint/2010/main" val="190448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SHAPE America Text Slide_Capit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APE America Text Slide_ESS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3.xml><?xml version="1.0" encoding="utf-8"?>
<a:theme xmlns:a="http://schemas.openxmlformats.org/drawingml/2006/main" name="SHAPE America Text Slide_APE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4.xml><?xml version="1.0" encoding="utf-8"?>
<a:theme xmlns:a="http://schemas.openxmlformats.org/drawingml/2006/main" name="1_SHAPE America Text Slide_Ju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5.xml><?xml version="1.0" encoding="utf-8"?>
<a:theme xmlns:a="http://schemas.openxmlformats.org/drawingml/2006/main" name="SHAPE America Text Slide_Heal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6.xml><?xml version="1.0" encoding="utf-8"?>
<a:theme xmlns:a="http://schemas.openxmlformats.org/drawingml/2006/main" name="SHAPE America Text Slide_Educat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7.xml><?xml version="1.0" encoding="utf-8"?>
<a:theme xmlns:a="http://schemas.openxmlformats.org/drawingml/2006/main" name="4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8.xml><?xml version="1.0" encoding="utf-8"?>
<a:theme xmlns:a="http://schemas.openxmlformats.org/drawingml/2006/main" name="2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9.xml><?xml version="1.0" encoding="utf-8"?>
<a:theme xmlns:a="http://schemas.openxmlformats.org/drawingml/2006/main" name="1_SHAPE America Text Slide-NO IMAGE AT BOTT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3357EE32-DC91-456A-BDDD-C715919769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SHAPE America PowerPoint Template_PETEHETE</Template>
  <TotalTime>1212</TotalTime>
  <Words>1438</Words>
  <Application>Microsoft Office PowerPoint</Application>
  <PresentationFormat>Widescreen</PresentationFormat>
  <Paragraphs>207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29</vt:i4>
      </vt:variant>
    </vt:vector>
  </HeadingPairs>
  <TitlesOfParts>
    <vt:vector size="49" baseType="lpstr">
      <vt:lpstr>Arial</vt:lpstr>
      <vt:lpstr>Calibri</vt:lpstr>
      <vt:lpstr>Courier New</vt:lpstr>
      <vt:lpstr>Franklin Gothic Book</vt:lpstr>
      <vt:lpstr>Franklin Gothic Demi</vt:lpstr>
      <vt:lpstr>Gill Sans MT</vt:lpstr>
      <vt:lpstr>Helvetica</vt:lpstr>
      <vt:lpstr>Lucida Sans</vt:lpstr>
      <vt:lpstr>Tahoma</vt:lpstr>
      <vt:lpstr>Times New Roman</vt:lpstr>
      <vt:lpstr>Wingdings</vt:lpstr>
      <vt:lpstr>SHAPE America Text Slide_Capitol</vt:lpstr>
      <vt:lpstr>SHAPE America Text Slide_ESSA</vt:lpstr>
      <vt:lpstr>SHAPE America Text Slide_APENs</vt:lpstr>
      <vt:lpstr>1_SHAPE America Text Slide_Jump</vt:lpstr>
      <vt:lpstr>SHAPE America Text Slide_Health</vt:lpstr>
      <vt:lpstr>SHAPE America Text Slide_Educator</vt:lpstr>
      <vt:lpstr>4_SHAPE America Text Slide</vt:lpstr>
      <vt:lpstr>2_SHAPE America Text Slide</vt:lpstr>
      <vt:lpstr>1_SHAPE America Text Slide-NO IMAGE AT BOTTOM</vt:lpstr>
      <vt:lpstr>Every Student Succeeds Act </vt:lpstr>
      <vt:lpstr>PowerPoint Presentation</vt:lpstr>
      <vt:lpstr>The Long and Winding Road</vt:lpstr>
      <vt:lpstr>PowerPoint Presentation</vt:lpstr>
      <vt:lpstr>Health &amp; Physical Education in ESSA</vt:lpstr>
      <vt:lpstr>PowerPoint Presentation</vt:lpstr>
      <vt:lpstr>ESSA Basics</vt:lpstr>
      <vt:lpstr>Implementation of ESSA</vt:lpstr>
      <vt:lpstr>ESSA Funding Opportunities for HPE</vt:lpstr>
      <vt:lpstr>Title I Opportunities</vt:lpstr>
      <vt:lpstr>State Accountability Plan Requirements</vt:lpstr>
      <vt:lpstr>School Quality Indicator</vt:lpstr>
      <vt:lpstr>Other Title I Opportunities</vt:lpstr>
      <vt:lpstr>Title II Opportunities</vt:lpstr>
      <vt:lpstr>Title IV, Part A</vt:lpstr>
      <vt:lpstr>Distribution of Funds: Title IV, Part A</vt:lpstr>
      <vt:lpstr>Title IV, Part A Appropriations</vt:lpstr>
      <vt:lpstr>Take Action Now!</vt:lpstr>
      <vt:lpstr>State &amp; School District Plans</vt:lpstr>
      <vt:lpstr>Engage Stakeholders</vt:lpstr>
      <vt:lpstr>School District Priorities for ESSA Funding</vt:lpstr>
      <vt:lpstr>PowerPoint Presentation</vt:lpstr>
      <vt:lpstr>PowerPoint Presentation</vt:lpstr>
      <vt:lpstr>Iowa AHPERD Advocates for YOU!</vt:lpstr>
      <vt:lpstr>Iowa Education Stakeholders</vt:lpstr>
      <vt:lpstr>What Can We Do?</vt:lpstr>
      <vt:lpstr>Top 10 Tools for ESSA</vt:lpstr>
      <vt:lpstr>Top 10 Tools for ESSA</vt:lpstr>
      <vt:lpstr>Join SHAPE America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Snyder</dc:creator>
  <cp:lastModifiedBy>Janae Nelson</cp:lastModifiedBy>
  <cp:revision>149</cp:revision>
  <dcterms:created xsi:type="dcterms:W3CDTF">2015-10-25T21:50:48Z</dcterms:created>
  <dcterms:modified xsi:type="dcterms:W3CDTF">2017-06-14T15:53:47Z</dcterms:modified>
</cp:coreProperties>
</file>